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/>
    <p:restoredTop sz="94694"/>
  </p:normalViewPr>
  <p:slideViewPr>
    <p:cSldViewPr snapToGrid="0">
      <p:cViewPr>
        <p:scale>
          <a:sx n="100" d="100"/>
          <a:sy n="100" d="100"/>
        </p:scale>
        <p:origin x="1208" y="-3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CC02-3D60-2146-9EF0-4598228AEBE6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F208C-B8B7-9644-8561-629486211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F208C-B8B7-9644-8561-6294862114E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5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4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64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3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83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7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1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28E3-10BB-8C4D-BA9A-D336055A7B6C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F9BB-06F7-DA40-967F-582D6E4AB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2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umni.fr/article/le-brevet-comment-ca-march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nect.education.gouv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Choisir-mes-etudes/College/Orientation-au-college/preparer-son-orientation-apres-la-3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-versailles.fr/cio-rueil-nanterre" TargetMode="External"/><Relationship Id="rId3" Type="http://schemas.openxmlformats.org/officeDocument/2006/relationships/hyperlink" Target="https://www.evalang.fr/fr" TargetMode="External"/><Relationship Id="rId7" Type="http://schemas.openxmlformats.org/officeDocument/2006/relationships/hyperlink" Target="https://www.ac-versailles.fr/cio-puteaux" TargetMode="External"/><Relationship Id="rId2" Type="http://schemas.openxmlformats.org/officeDocument/2006/relationships/hyperlink" Target="https://e-assr.education-securite-routiere.fr/preparer/ass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j.asso.fr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eduscol.education.fr/721/evaluer-et-certifier-les-competences-numeriqu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EB1455F-BEE3-0339-C290-D857DC6D9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55" y="1140949"/>
            <a:ext cx="5824905" cy="155200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L’année de troisième qui marque la fin du cycle 4 est une année charnière qui entre-autre vise à préparer </a:t>
            </a:r>
            <a:r>
              <a:rPr lang="fr-FR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diplôme national du brevet (DNB)</a:t>
            </a: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l’orientation en lycée</a:t>
            </a: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Vous allez être fréquemment sollicités pour </a:t>
            </a:r>
            <a:r>
              <a:rPr lang="fr-FR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rendre des papiers importants</a:t>
            </a: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effectuer des démarches en ligne</a:t>
            </a: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: </a:t>
            </a:r>
            <a:r>
              <a:rPr lang="fr-FR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respecter les dates butoirs</a:t>
            </a: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fr-FR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5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fr-FR" sz="5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indicatif de l’année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diplôme national du brevet (DNB)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sur l’oral du DNB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L’orientation après la troisième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stage en entreprise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fr-FR" sz="5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autres moments importants</a:t>
            </a:r>
          </a:p>
          <a:p>
            <a:pPr marL="342900" indent="-342900" algn="just">
              <a:buAutoNum type="arabicPeriod"/>
            </a:pPr>
            <a:endParaRPr lang="fr-FR" sz="1400" dirty="0"/>
          </a:p>
          <a:p>
            <a:pPr marL="342900" indent="-342900" algn="just">
              <a:buAutoNum type="arabicPeriod"/>
            </a:pPr>
            <a:endParaRPr lang="fr-FR" sz="1400" dirty="0"/>
          </a:p>
          <a:p>
            <a:pPr marL="342900" indent="-342900" algn="just">
              <a:buAutoNum type="arabicPeriod"/>
            </a:pPr>
            <a:endParaRPr lang="fr-FR" sz="14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FA6AB2-A1DF-59B0-DA2C-A29D6BD6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7990" y="4430398"/>
            <a:ext cx="2982019" cy="6163838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D6A0BBF-6281-9F91-7A07-94252015FAB3}"/>
              </a:ext>
            </a:extLst>
          </p:cNvPr>
          <p:cNvSpPr/>
          <p:nvPr/>
        </p:nvSpPr>
        <p:spPr>
          <a:xfrm>
            <a:off x="516547" y="573292"/>
            <a:ext cx="5884253" cy="4510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47614B-CE16-D395-BCDC-1C468C0FC91B}"/>
              </a:ext>
            </a:extLst>
          </p:cNvPr>
          <p:cNvSpPr txBox="1"/>
          <p:nvPr/>
        </p:nvSpPr>
        <p:spPr>
          <a:xfrm>
            <a:off x="667335" y="543148"/>
            <a:ext cx="5765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 année de troisième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7B22A43-7AC8-CB04-4505-2BF4597E7B73}"/>
              </a:ext>
            </a:extLst>
          </p:cNvPr>
          <p:cNvSpPr/>
          <p:nvPr/>
        </p:nvSpPr>
        <p:spPr>
          <a:xfrm>
            <a:off x="486871" y="5471770"/>
            <a:ext cx="5884253" cy="3462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058C69-E8F8-E10A-643A-34B9F96090FB}"/>
              </a:ext>
            </a:extLst>
          </p:cNvPr>
          <p:cNvSpPr txBox="1"/>
          <p:nvPr/>
        </p:nvSpPr>
        <p:spPr>
          <a:xfrm>
            <a:off x="1309429" y="5480666"/>
            <a:ext cx="4481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Calendrier indicatif de l’année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D78699-D531-5CBB-0542-5352BB205D17}"/>
              </a:ext>
            </a:extLst>
          </p:cNvPr>
          <p:cNvSpPr txBox="1"/>
          <p:nvPr/>
        </p:nvSpPr>
        <p:spPr>
          <a:xfrm>
            <a:off x="3042669" y="8408235"/>
            <a:ext cx="824986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DNB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Blanc</a:t>
            </a:r>
          </a:p>
          <a:p>
            <a:pPr algn="ctr"/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-26/03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8C7ADC-E785-B61E-9A88-65E293241C48}"/>
              </a:ext>
            </a:extLst>
          </p:cNvPr>
          <p:cNvSpPr txBox="1"/>
          <p:nvPr/>
        </p:nvSpPr>
        <p:spPr>
          <a:xfrm>
            <a:off x="1273571" y="8410234"/>
            <a:ext cx="870543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  <a:p>
            <a:pPr algn="ctr"/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18-22/12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D7F762-4A64-5C68-E9DD-81656FF16832}"/>
              </a:ext>
            </a:extLst>
          </p:cNvPr>
          <p:cNvSpPr txBox="1"/>
          <p:nvPr/>
        </p:nvSpPr>
        <p:spPr>
          <a:xfrm>
            <a:off x="2098557" y="8408235"/>
            <a:ext cx="94411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Oral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</a:p>
          <a:p>
            <a:pPr algn="ctr"/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30/01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8DDB7B-A1D2-63BB-0FD9-26AFD1AF6732}"/>
              </a:ext>
            </a:extLst>
          </p:cNvPr>
          <p:cNvSpPr txBox="1"/>
          <p:nvPr/>
        </p:nvSpPr>
        <p:spPr>
          <a:xfrm>
            <a:off x="3837943" y="8410012"/>
            <a:ext cx="94411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Oral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DNB</a:t>
            </a:r>
          </a:p>
          <a:p>
            <a:pPr algn="ctr"/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06/06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A0840D-9A4A-31F6-4DB4-36A55F3178B4}"/>
              </a:ext>
            </a:extLst>
          </p:cNvPr>
          <p:cNvSpPr txBox="1"/>
          <p:nvPr/>
        </p:nvSpPr>
        <p:spPr>
          <a:xfrm>
            <a:off x="4705042" y="8404762"/>
            <a:ext cx="94411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Écrits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DNB</a:t>
            </a:r>
          </a:p>
          <a:p>
            <a:pPr algn="ctr"/>
            <a:r>
              <a:rPr lang="fr-FR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fr-FR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/06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E3CE4A-A14A-09A4-38DB-27B95E950025}"/>
              </a:ext>
            </a:extLst>
          </p:cNvPr>
          <p:cNvSpPr txBox="1"/>
          <p:nvPr/>
        </p:nvSpPr>
        <p:spPr>
          <a:xfrm>
            <a:off x="381099" y="8414810"/>
            <a:ext cx="945835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</a:t>
            </a:r>
          </a:p>
          <a:p>
            <a:pPr algn="ctr"/>
            <a:r>
              <a:rPr 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orientation</a:t>
            </a:r>
          </a:p>
          <a:p>
            <a:pPr algn="ctr"/>
            <a:r>
              <a:rPr 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02/10</a:t>
            </a:r>
            <a:endParaRPr lang="fr-F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511A717-1294-5DA4-61E9-C1D282D529F6}"/>
              </a:ext>
            </a:extLst>
          </p:cNvPr>
          <p:cNvSpPr/>
          <p:nvPr/>
        </p:nvSpPr>
        <p:spPr>
          <a:xfrm>
            <a:off x="486873" y="331365"/>
            <a:ext cx="5884253" cy="58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A992A-2A93-7EF9-871D-43E1D0025E62}"/>
              </a:ext>
            </a:extLst>
          </p:cNvPr>
          <p:cNvSpPr txBox="1"/>
          <p:nvPr/>
        </p:nvSpPr>
        <p:spPr>
          <a:xfrm>
            <a:off x="875507" y="462980"/>
            <a:ext cx="5294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 diplôme national du brevet (DNB)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FF8CA4-BC79-28E1-369F-86ABE950615C}"/>
              </a:ext>
            </a:extLst>
          </p:cNvPr>
          <p:cNvSpPr txBox="1"/>
          <p:nvPr/>
        </p:nvSpPr>
        <p:spPr>
          <a:xfrm>
            <a:off x="596462" y="1017448"/>
            <a:ext cx="566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Évaluation du socle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(400 points)</a:t>
            </a: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Épreuves finales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(400 points) = 800 points</a:t>
            </a:r>
          </a:p>
        </p:txBody>
      </p:sp>
      <p:pic>
        <p:nvPicPr>
          <p:cNvPr id="1026" name="Picture 2" descr="signe plus Icône gratuit">
            <a:extLst>
              <a:ext uri="{FF2B5EF4-FFF2-40B4-BE49-F238E27FC236}">
                <a16:creationId xmlns:a16="http://schemas.microsoft.com/office/drawing/2014/main" id="{BA848972-53AD-87FF-D4A0-8CF95D4E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43" y="1048978"/>
            <a:ext cx="285835" cy="2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F189D3-6151-1533-F21C-44E47D70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8" y="1663779"/>
            <a:ext cx="3694226" cy="17580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BA4A268-7CC8-0F70-AEA7-CB100AB2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62" y="3477322"/>
            <a:ext cx="3929818" cy="421816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FF9F8F2-0181-BD07-EFB2-0CE595FA8B55}"/>
              </a:ext>
            </a:extLst>
          </p:cNvPr>
          <p:cNvSpPr txBox="1"/>
          <p:nvPr/>
        </p:nvSpPr>
        <p:spPr>
          <a:xfrm>
            <a:off x="629790" y="7757624"/>
            <a:ext cx="563174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L’oral du DNB (100 points - 15 minutes)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</a:t>
            </a: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épreuves écrites du DNB (300 points)</a:t>
            </a:r>
          </a:p>
          <a:p>
            <a:pPr>
              <a:spcAft>
                <a:spcPts val="600"/>
              </a:spcAft>
            </a:pP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Français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(100 points – 3h)</a:t>
            </a:r>
          </a:p>
          <a:p>
            <a:pPr>
              <a:spcAft>
                <a:spcPts val="600"/>
              </a:spcAft>
            </a:pP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Mathématiques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(100 points – 2h)</a:t>
            </a:r>
          </a:p>
          <a:p>
            <a:pPr>
              <a:spcAft>
                <a:spcPts val="600"/>
              </a:spcAft>
            </a:pP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Histoire-géographie-EMC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(50 points – 2h)</a:t>
            </a:r>
          </a:p>
          <a:p>
            <a:pPr algn="just"/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 [physique-chimie, SVT, technologie]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(50 points – 1h) Attention !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Tirage au sort de deux matières sur les trois.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F97C0-A06C-41D0-4FD0-38BFDF8F70DA}"/>
              </a:ext>
            </a:extLst>
          </p:cNvPr>
          <p:cNvSpPr txBox="1"/>
          <p:nvPr/>
        </p:nvSpPr>
        <p:spPr>
          <a:xfrm>
            <a:off x="4737282" y="3969514"/>
            <a:ext cx="1582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vidéo explicative sur le site Lumni</a:t>
            </a:r>
          </a:p>
          <a:p>
            <a:pPr algn="just"/>
            <a:endParaRPr lang="fr-FR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https://www.lumni.fr/article/le-brevet-comment-ca-marche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AF9F463-9A5C-1AE8-3DC2-89395D0DA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078" y="3285531"/>
            <a:ext cx="1406460" cy="5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511A717-1294-5DA4-61E9-C1D282D529F6}"/>
              </a:ext>
            </a:extLst>
          </p:cNvPr>
          <p:cNvSpPr/>
          <p:nvPr/>
        </p:nvSpPr>
        <p:spPr>
          <a:xfrm>
            <a:off x="486873" y="331365"/>
            <a:ext cx="5884253" cy="58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A992A-2A93-7EF9-871D-43E1D0025E62}"/>
              </a:ext>
            </a:extLst>
          </p:cNvPr>
          <p:cNvSpPr txBox="1"/>
          <p:nvPr/>
        </p:nvSpPr>
        <p:spPr>
          <a:xfrm>
            <a:off x="1607027" y="432836"/>
            <a:ext cx="5294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Zoom sur l’oral du DNB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002B40-1A2D-2FEB-C964-F66C58EB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3" y="1888688"/>
            <a:ext cx="5791709" cy="53795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80095A-90F4-DFAE-1518-7CAC910D7CAC}"/>
              </a:ext>
            </a:extLst>
          </p:cNvPr>
          <p:cNvSpPr txBox="1"/>
          <p:nvPr/>
        </p:nvSpPr>
        <p:spPr>
          <a:xfrm>
            <a:off x="594360" y="1079167"/>
            <a:ext cx="577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Pendant l’oral du DNB </a:t>
            </a: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(100 points)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l’élève présente un projet mené durant le cycle 4 </a:t>
            </a: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 minutes)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répond aux questions du jury </a:t>
            </a:r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(10 minutes)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sz="1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court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diaporama support est autorisé.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8DE74-7ED0-4498-677E-3DA27C998FDA}"/>
              </a:ext>
            </a:extLst>
          </p:cNvPr>
          <p:cNvSpPr/>
          <p:nvPr/>
        </p:nvSpPr>
        <p:spPr>
          <a:xfrm>
            <a:off x="570013" y="2220575"/>
            <a:ext cx="2970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Barème indicatif 2022</a:t>
            </a:r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C188844B-9461-4187-B27D-1BE72A27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78470"/>
              </p:ext>
            </p:extLst>
          </p:nvPr>
        </p:nvGraphicFramePr>
        <p:xfrm>
          <a:off x="528442" y="7275724"/>
          <a:ext cx="5708570" cy="206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428">
                  <a:extLst>
                    <a:ext uri="{9D8B030D-6E8A-4147-A177-3AD203B41FA5}">
                      <a16:colId xmlns:a16="http://schemas.microsoft.com/office/drawing/2014/main" val="2491050864"/>
                    </a:ext>
                  </a:extLst>
                </a:gridCol>
                <a:gridCol w="3520142">
                  <a:extLst>
                    <a:ext uri="{9D8B030D-6E8A-4147-A177-3AD203B41FA5}">
                      <a16:colId xmlns:a16="http://schemas.microsoft.com/office/drawing/2014/main" val="494519686"/>
                    </a:ext>
                  </a:extLst>
                </a:gridCol>
              </a:tblGrid>
              <a:tr h="293646"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Sujets possibles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21556"/>
                  </a:ext>
                </a:extLst>
              </a:tr>
              <a:tr h="396965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Parcours avenir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 métier que je souhaite exercer plus tard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6306"/>
                  </a:ext>
                </a:extLst>
              </a:tr>
              <a:tr h="489409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Parcours d’éducation artistique et culturelle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Une œuvre d’art étudiée en classe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80416"/>
                  </a:ext>
                </a:extLst>
              </a:tr>
              <a:tr h="396965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Parcours citoyen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CNRD, Visite du Mont Valérien, Webradio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98187"/>
                  </a:ext>
                </a:extLst>
              </a:tr>
              <a:tr h="489409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Parcours éducatif de santé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 téléphone portable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67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0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511A717-1294-5DA4-61E9-C1D282D529F6}"/>
              </a:ext>
            </a:extLst>
          </p:cNvPr>
          <p:cNvSpPr/>
          <p:nvPr/>
        </p:nvSpPr>
        <p:spPr>
          <a:xfrm>
            <a:off x="486873" y="331365"/>
            <a:ext cx="5884253" cy="58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A992A-2A93-7EF9-871D-43E1D0025E62}"/>
              </a:ext>
            </a:extLst>
          </p:cNvPr>
          <p:cNvSpPr txBox="1"/>
          <p:nvPr/>
        </p:nvSpPr>
        <p:spPr>
          <a:xfrm>
            <a:off x="781703" y="401717"/>
            <a:ext cx="5294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L’orientation après la troisième 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50BC95-E805-7FB1-DEF4-4D2B6DCA8FFC}"/>
              </a:ext>
            </a:extLst>
          </p:cNvPr>
          <p:cNvSpPr txBox="1"/>
          <p:nvPr/>
        </p:nvSpPr>
        <p:spPr>
          <a:xfrm>
            <a:off x="2116227" y="1000966"/>
            <a:ext cx="408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 les démarches se font en ligne sur le Téléservice Orientation avec les identifiants « parents » de connexion à l’ENC.</a:t>
            </a:r>
          </a:p>
          <a:p>
            <a:pPr algn="just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https://educonnect.education.gouv.fr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52BD3F-4654-9085-6D3A-251E5916B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11" y="986791"/>
            <a:ext cx="914695" cy="8309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B006F8-93B6-ECC6-5BA7-AD468BC9BEE8}"/>
              </a:ext>
            </a:extLst>
          </p:cNvPr>
          <p:cNvSpPr txBox="1"/>
          <p:nvPr/>
        </p:nvSpPr>
        <p:spPr>
          <a:xfrm>
            <a:off x="486873" y="1918016"/>
            <a:ext cx="58842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Vœux </a:t>
            </a:r>
            <a:r>
              <a:rPr lang="fr-FR" sz="11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d’orientation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(choix de la voie)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Milieu du 2</a:t>
            </a:r>
            <a:r>
              <a:rPr lang="fr-FR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trimestre :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intentions </a:t>
            </a:r>
            <a:r>
              <a:rPr lang="fr-FR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provisoires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d’orientation (2GT/2Pro/CAP) par les familles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du 2</a:t>
            </a:r>
            <a:r>
              <a:rPr lang="fr-FR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trimestre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avis </a:t>
            </a:r>
            <a:r>
              <a:rPr lang="fr-FR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provisoire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conseil de classe (favorable, réservé ou défavorable) à consulter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Milieu du 3</a:t>
            </a:r>
            <a:r>
              <a:rPr lang="fr-FR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trimestre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saisie des vœux </a:t>
            </a:r>
            <a:r>
              <a:rPr lang="fr-FR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définitifs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d’orientation (2GT/2Pro/CAP) par les familles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du 3</a:t>
            </a:r>
            <a:r>
              <a:rPr lang="fr-FR" sz="11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trimestre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avis </a:t>
            </a:r>
            <a:r>
              <a:rPr lang="fr-FR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définitif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d’orientation du conseil de classe à consulter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Vœux </a:t>
            </a:r>
            <a:r>
              <a:rPr lang="fr-FR" sz="11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d’affectation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(choix des établissements)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Courant mai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saisie des vœux de lycées et de formations / options par les familles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juin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résultats de l’affectation sur les Téléservices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Attention, </a:t>
            </a:r>
            <a:r>
              <a:rPr lang="fr-FR" sz="11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 de partir en vacances au mois de juillet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est souvent nécessaire de se déplacer dans son lycée pour valider l’inscription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se rapprocher de l’établissement d’affectation !</a:t>
            </a:r>
          </a:p>
          <a:p>
            <a:pPr algn="just"/>
            <a:endParaRPr lang="fr-FR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0481DD-307B-0652-8FB1-D30467F3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06" y="5110376"/>
            <a:ext cx="5634588" cy="39117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64780D-4C9D-7161-736E-E9005BB779DD}"/>
              </a:ext>
            </a:extLst>
          </p:cNvPr>
          <p:cNvSpPr txBox="1"/>
          <p:nvPr/>
        </p:nvSpPr>
        <p:spPr>
          <a:xfrm>
            <a:off x="583581" y="9031069"/>
            <a:ext cx="607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https://www.onisep.fr/Choisir-mes-etudes/College/Orientation-au-college/preparer-son-orientation-apres-la-3e</a:t>
            </a:r>
            <a:endParaRPr lang="fr-F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511A717-1294-5DA4-61E9-C1D282D529F6}"/>
              </a:ext>
            </a:extLst>
          </p:cNvPr>
          <p:cNvSpPr/>
          <p:nvPr/>
        </p:nvSpPr>
        <p:spPr>
          <a:xfrm>
            <a:off x="557205" y="1428217"/>
            <a:ext cx="5884253" cy="58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A992A-2A93-7EF9-871D-43E1D0025E62}"/>
              </a:ext>
            </a:extLst>
          </p:cNvPr>
          <p:cNvSpPr txBox="1"/>
          <p:nvPr/>
        </p:nvSpPr>
        <p:spPr>
          <a:xfrm>
            <a:off x="1807249" y="1515215"/>
            <a:ext cx="5294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Le stage en entreprise 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16D38D-07D9-C451-87D8-CA2D6A7E5B4C}"/>
              </a:ext>
            </a:extLst>
          </p:cNvPr>
          <p:cNvSpPr txBox="1"/>
          <p:nvPr/>
        </p:nvSpPr>
        <p:spPr>
          <a:xfrm>
            <a:off x="557204" y="2204151"/>
            <a:ext cx="588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Chercher un stage dès la rentrée de septembre</a:t>
            </a:r>
          </a:p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Partir en stage (semaine du 12 au 16 décembre)</a:t>
            </a:r>
          </a:p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Rédiger son rapport</a:t>
            </a:r>
          </a:p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Passer son oral de stage (31 janvier)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24C9D0-FE12-3400-6A93-58EF34851F17}"/>
              </a:ext>
            </a:extLst>
          </p:cNvPr>
          <p:cNvSpPr/>
          <p:nvPr/>
        </p:nvSpPr>
        <p:spPr>
          <a:xfrm>
            <a:off x="557204" y="3349580"/>
            <a:ext cx="5884253" cy="58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AA6D41-C432-68E2-83E7-28C847FE546B}"/>
              </a:ext>
            </a:extLst>
          </p:cNvPr>
          <p:cNvSpPr txBox="1"/>
          <p:nvPr/>
        </p:nvSpPr>
        <p:spPr>
          <a:xfrm>
            <a:off x="1448165" y="3459198"/>
            <a:ext cx="5294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Les autres moments importants 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139CAE-C7EE-1ACD-918B-7A4086D43E36}"/>
              </a:ext>
            </a:extLst>
          </p:cNvPr>
          <p:cNvSpPr txBox="1"/>
          <p:nvPr/>
        </p:nvSpPr>
        <p:spPr>
          <a:xfrm>
            <a:off x="557204" y="4125514"/>
            <a:ext cx="588425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L’épreuve de l’ASSR 2 (Attestation Scolaire de Sécurité Routière) de 2</a:t>
            </a:r>
            <a:r>
              <a:rPr lang="fr-FR" sz="1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niveau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 est obligatoire pour obtenir un 1</a:t>
            </a:r>
            <a:r>
              <a:rPr lang="fr-FR" sz="1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permis de conduire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se préparer à l’ASSR 2 </a:t>
            </a:r>
          </a:p>
          <a:p>
            <a:pPr algn="just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https://e-assr.education-securite-routiere.fr/preparer/assr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Eval@angue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Test de positionnement en anglais</a:t>
            </a:r>
          </a:p>
          <a:p>
            <a:pPr algn="just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https://www.evalang.fr/fr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PIX – Évaluation des compétences numériques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La plateforme délivre aux élèves en fin de cycle 4 une certification des compétences numériques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en savoir plus</a:t>
            </a:r>
          </a:p>
          <a:p>
            <a:pPr algn="just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https://eduscol.education.fr/721/evaluer-et-certifier-les-competences-numeriques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B87182-2A3F-2679-161F-660F6BD95A8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95460" y="8131549"/>
            <a:ext cx="1861185" cy="104711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BF05E4-9DD2-0C77-99F8-E0083A9B6F4B}"/>
              </a:ext>
            </a:extLst>
          </p:cNvPr>
          <p:cNvSpPr txBox="1"/>
          <p:nvPr/>
        </p:nvSpPr>
        <p:spPr>
          <a:xfrm>
            <a:off x="557206" y="437997"/>
            <a:ext cx="5884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▶️ Orientation les contacts incontournables :</a:t>
            </a:r>
          </a:p>
          <a:p>
            <a:pPr marL="285750" indent="-285750" algn="just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Suresnes Information Jeunesse :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https://sij.asso.fr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CIO Puteaux :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https://www.ac-versailles.fr/cio-puteaux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CIO Rueil-Nanterre :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https://www.ac-versailles.fr/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cio-rueil-nanterre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95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594</Words>
  <Application>Microsoft Office PowerPoint</Application>
  <PresentationFormat>Format A4 (210 x 297 mm)</PresentationFormat>
  <Paragraphs>99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pingal</dc:creator>
  <cp:lastModifiedBy>laurent.rabes-valton</cp:lastModifiedBy>
  <cp:revision>4</cp:revision>
  <dcterms:created xsi:type="dcterms:W3CDTF">2022-08-12T07:12:22Z</dcterms:created>
  <dcterms:modified xsi:type="dcterms:W3CDTF">2023-09-05T14:05:36Z</dcterms:modified>
</cp:coreProperties>
</file>